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2" r:id="rId6"/>
    <p:sldId id="302" r:id="rId7"/>
    <p:sldId id="277" r:id="rId8"/>
    <p:sldId id="316" r:id="rId9"/>
    <p:sldId id="312" r:id="rId10"/>
    <p:sldId id="313" r:id="rId11"/>
    <p:sldId id="315" r:id="rId12"/>
    <p:sldId id="317" r:id="rId13"/>
    <p:sldId id="318" r:id="rId14"/>
    <p:sldId id="329" r:id="rId15"/>
    <p:sldId id="330" r:id="rId16"/>
    <p:sldId id="319" r:id="rId17"/>
    <p:sldId id="331" r:id="rId18"/>
    <p:sldId id="320" r:id="rId19"/>
    <p:sldId id="322" r:id="rId20"/>
    <p:sldId id="323" r:id="rId21"/>
    <p:sldId id="321" r:id="rId22"/>
    <p:sldId id="332" r:id="rId23"/>
    <p:sldId id="333" r:id="rId24"/>
    <p:sldId id="324" r:id="rId25"/>
    <p:sldId id="325" r:id="rId26"/>
    <p:sldId id="326" r:id="rId27"/>
    <p:sldId id="327" r:id="rId28"/>
    <p:sldId id="328" r:id="rId29"/>
    <p:sldId id="311" r:id="rId3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53F4F9-AC08-44C6-AC07-8FF47B909BB7}" v="1120" dt="2023-01-16T00:21:38.216"/>
    <p1510:client id="{CC95A6CE-3BBF-4F14-B01D-952E4B764C67}" v="372" dt="2023-01-16T13:24:13.160"/>
    <p1510:client id="{DA1791D6-C9B9-4B0E-AB4F-AAC2AF74C2F8}" v="5" dt="2023-01-16T00:05:31.370"/>
    <p1510:client id="{E0A0E511-6F45-4BCD-8583-006874B89CB9}" v="3424" dt="2023-01-16T00:21:32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DCE1B-7A18-4686-BBC4-200950DBE7DF}" type="datetime1">
              <a:rPr lang="pt-PT" smtClean="0"/>
              <a:t>16/01/2023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C9F3-704D-468C-A218-B610F69C742D}" type="datetime1">
              <a:rPr lang="pt-PT" smtClean="0"/>
              <a:pPr/>
              <a:t>16/01/2023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Grupo 18 de li4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Condutor da apresentação identifica-se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28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Apresenta restantes elementos do grupo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338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1-Vamos falar um bocado da contextualização, fundamentação, objetivos e viabilidade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2- Perguntamos as personagens do checkpoint 1 e pesquisamos na concorrência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 Descrição de requisitos e validação dos mesmos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3- fazer ligação dos requisitos aos use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4- ligar excerto da modelação lógica aos use-cases/requisitos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5-Mockup storyboard e relacionar com use-cases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6-Comentário final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  <a:p>
            <a:endParaRPr lang="pt-PT"/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noProof="0" smtClean="0"/>
              <a:t>3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2035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Falar um pouquinho dos motivos da dona </a:t>
            </a:r>
            <a:r>
              <a:rPr lang="pt-PT" err="1"/>
              <a:t>carmo</a:t>
            </a:r>
            <a:r>
              <a:rPr lang="pt-PT"/>
              <a:t> e objetivos</a:t>
            </a:r>
          </a:p>
          <a:p>
            <a:r>
              <a:rPr lang="pt-PT"/>
              <a:t>Viabilidade falar de custos reduzidos de manutenção e os de criação do software devem ser cobertos pelas rendas dos quartos que aluga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20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Grupo 18 de li4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Condutor da apresentação identifica-se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942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Marcador de Posição de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e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27" name="Marcador de Posição de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0" name="Marcador de Posição do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5" name="Marcador de Posição do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6" name="Marcador de Posição do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7" name="Marcador de Posição do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8" name="Marcador de Posição do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9" name="Marcador de Posição do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1" name="Marcador de Posição d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22" name="Marcador de Posição do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24" name="Marcador de Posição do Número do Diapositivo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7" name="Marcador de Posição do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8" name="Marcador de Posição do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9" name="Marcador de Posição do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12" name="Marcador de Posição do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3" name="Marcador de Posição do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4" name="Marcador de Posição do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6" name="Marcador de Posição do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7" name="Marcador de Posição do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8" name="Marcador de Posição do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9" name="Marcador de Posição do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0" name="Marcador de Posição do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1" name="Marcador de Posição do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3" name="Marcador de Posição do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4" name="Marcador de Posição do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6" name="Marcador de Posição do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9" name="Marcador de Posição do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0" name="Marcador de Posição do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Posição d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37" name="Marcador de Posição do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38" name="Marcador de Posição do Número do Diapositivo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Equipa 4 Pesso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5" name="Marcador de Posição do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6" name="Marcador de Posição do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7" name="Marcador de Posição do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8" name="Marcador de Posição do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9" name="Marcador de Posição do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Grupo 8 Pesso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6" name="Marcador de Posição do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7" name="Marcador de Posição do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8" name="Marcador de Posição do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5" name="Marcador de Posição do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9" name="Marcador de Posição do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5" name="Marcador de Posição d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6" name="Marcador de Posição d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7" name="Marcador de Posição d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58" name="Marcador de Posição d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4" name="Marcador de Posição do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2" name="Marcador de Posição do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9" name="Marcador de Posição do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3" name="Marcador de Posição do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0" name="Marcador de Posição do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4" name="Marcador de Posição do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1" name="Marcador de Posição do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5" name="Marcador de Posição do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úd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7" name="Marcador de Posição do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4" name="Marcador de Posição de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8" name="Marcador de Posição do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Marcador de Posição de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9" name="Marcador de Posição do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e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ção de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22" name="Marcador de Posição do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24" name="Marcador de Posição do Número do Diapositivo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Posição d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10" name="Marcador de Posição do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11" name="Marcador de Posição do Número do Diapositivo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8" name="Marcador de Posição do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9" name="Marcador de Posição do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4" name="Marcador de Posição do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5" name="Marcador de Posição do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6" name="Marcador de Posição do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7" name="Marcador de Posição do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7" name="Marcador de Posição do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1" name="Marcador de Posição do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32" name="Marcador de Posição do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3" name="Marcador de Posição do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34" name="Marcador de Posição do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2" name="Marcador de Posição do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13" name="Marcador de Posição do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" name="Conexão Reta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2 Colu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7" name="Marcador de Posição do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8" name="Marcador de Posição do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9" name="Marcador de Posição do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0" name="Marcador de Posição do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3" name="Marcador de Posição do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4" name="Marcador de Posição do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10" name="Marcador de Posição do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11" name="Marcador de Posição do Número do Diapositivo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o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2" name="Marcador de Posição do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3" name="Marcador de Posição do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4" name="Marcador de Posição do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6" name="Marcador de Posição do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7" name="Marcador de Posição d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18" name="Marcador de Posição do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19" name="Marcador de Posição do Número do Diapositivo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3837A-7AEB-7B3F-2FF3-D234D5EA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3722459" cy="1325563"/>
          </a:xfrm>
        </p:spPr>
        <p:txBody>
          <a:bodyPr anchor="b">
            <a:normAutofit/>
          </a:bodyPr>
          <a:lstStyle/>
          <a:p>
            <a:r>
              <a:rPr lang="pt-PT" sz="4800"/>
              <a:t>F1manager</a:t>
            </a:r>
            <a:br>
              <a:rPr lang="pt-PT"/>
            </a:br>
            <a:endParaRPr lang="pt-PT" sz="1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pt-PT" sz="1900"/>
              <a:t>Universidade do Minho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D3658E-9C86-0F1B-E31B-5414F1BE8B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1900"/>
              <a:t>Desenvolvimento de Sistemas de Software</a:t>
            </a:r>
            <a:endParaRPr lang="en-US" sz="190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AAC8567-5FB9-C9B3-2929-A32AC2B5FB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/>
              <a:t>16 de Janeiro 2023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2EC067-444E-A9B1-403D-B1E59BAD99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183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Alexandre Martins</a:t>
            </a:r>
            <a:r>
              <a:rPr lang="en-US" dirty="0">
                <a:ea typeface="+mn-lt"/>
                <a:cs typeface="+mn-lt"/>
              </a:rPr>
              <a:t>(a93242)</a:t>
            </a:r>
            <a:endParaRPr lang="en-US" dirty="0"/>
          </a:p>
          <a:p>
            <a:r>
              <a:rPr lang="en-US" dirty="0"/>
              <a:t>Bernardo Escudeiro</a:t>
            </a:r>
            <a:r>
              <a:rPr lang="en-US" dirty="0">
                <a:ea typeface="+mn-lt"/>
                <a:cs typeface="+mn-lt"/>
              </a:rPr>
              <a:t>(a96075)</a:t>
            </a:r>
          </a:p>
          <a:p>
            <a:r>
              <a:rPr lang="en-US" dirty="0"/>
              <a:t>Eduardo Rocha </a:t>
            </a:r>
            <a:r>
              <a:rPr lang="en-US" dirty="0">
                <a:ea typeface="+mn-lt"/>
                <a:cs typeface="+mn-lt"/>
              </a:rPr>
              <a:t>(a97270)</a:t>
            </a:r>
          </a:p>
          <a:p>
            <a:r>
              <a:rPr lang="en-US" dirty="0"/>
              <a:t>Guilherme Marques</a:t>
            </a:r>
            <a:r>
              <a:rPr lang="en-US" dirty="0">
                <a:ea typeface="+mn-lt"/>
                <a:cs typeface="+mn-lt"/>
              </a:rPr>
              <a:t>(a94984)</a:t>
            </a:r>
          </a:p>
          <a:p>
            <a:r>
              <a:rPr lang="en-US" dirty="0"/>
              <a:t>Hugo Martins</a:t>
            </a:r>
            <a:r>
              <a:rPr lang="en-US" dirty="0">
                <a:ea typeface="+mn-lt"/>
                <a:cs typeface="+mn-lt"/>
              </a:rPr>
              <a:t>(a95125)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4" name="Date Placeholder 10">
            <a:extLst>
              <a:ext uri="{FF2B5EF4-FFF2-40B4-BE49-F238E27FC236}">
                <a16:creationId xmlns:a16="http://schemas.microsoft.com/office/drawing/2014/main" id="{423F2B35-A77B-CC3A-BE17-B30D1836209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030046" y="6356350"/>
            <a:ext cx="18371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noProof="0"/>
              <a:t>Desenvolvimento de sistemas de software</a:t>
            </a:r>
          </a:p>
        </p:txBody>
      </p:sp>
      <p:sp>
        <p:nvSpPr>
          <p:cNvPr id="26" name="Footer Placeholder 11">
            <a:extLst>
              <a:ext uri="{FF2B5EF4-FFF2-40B4-BE49-F238E27FC236}">
                <a16:creationId xmlns:a16="http://schemas.microsoft.com/office/drawing/2014/main" id="{81C6EB3A-CD89-12D2-171B-FA1681335B4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/>
              <a:t>F1 Manager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081A5D9A-FB23-E66C-BE30-661E03050D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PT" noProof="0" smtClean="0"/>
              <a:pPr rtl="0">
                <a:spcAft>
                  <a:spcPts val="600"/>
                </a:spcAft>
              </a:pPr>
              <a:t>1</a:t>
            </a:fld>
            <a:endParaRPr lang="pt-PT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6806A-0183-1484-B33F-AA236639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" y="442582"/>
            <a:ext cx="1871662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135FD-0CCD-7155-07EB-10445CED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73" y="330332"/>
            <a:ext cx="9656013" cy="879865"/>
          </a:xfrm>
        </p:spPr>
        <p:txBody>
          <a:bodyPr/>
          <a:lstStyle/>
          <a:p>
            <a:r>
              <a:rPr lang="pt-PT"/>
              <a:t>Diagrama de Classes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F54672-5F74-294B-8119-E1A1D8648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46" y="1328288"/>
            <a:ext cx="10346126" cy="5021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600">
                <a:solidFill>
                  <a:schemeClr val="tx1"/>
                </a:solidFill>
              </a:rPr>
              <a:t>Os diagramas de Classes foram inicialmente concebidos, porém após a ponderação e realização da terceira e ultima fase do trabalho estes foram melhorados e atualizados. Os seguintes diagramas são os finais e possuem os seguintes subsistemas:</a:t>
            </a:r>
            <a:endParaRPr lang="pt-PT">
              <a:solidFill>
                <a:schemeClr val="tx1"/>
              </a:solidFill>
            </a:endParaRP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Piloto;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Carro;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Campeonato;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</a:t>
            </a:r>
            <a:r>
              <a:rPr lang="pt-PT" sz="1600" err="1">
                <a:solidFill>
                  <a:schemeClr val="tx1"/>
                </a:solidFill>
                <a:ea typeface="+mn-lt"/>
                <a:cs typeface="+mn-lt"/>
              </a:rPr>
              <a:t>Users</a:t>
            </a: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Circuitos;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Data;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Subsistema Business.</a:t>
            </a:r>
            <a:endParaRPr lang="pt-PT" sz="1600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4780A0-9EBE-8E61-A63A-C823A5C4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5F11EE-01DB-9FB4-A495-5F7A4881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09EC6FB-9379-1165-B6F7-2A9F47A4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10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460662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FBFB9-E9D6-B068-27AD-2BE1E521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03" y="143426"/>
            <a:ext cx="4465787" cy="1325563"/>
          </a:xfrm>
        </p:spPr>
        <p:txBody>
          <a:bodyPr/>
          <a:lstStyle/>
          <a:p>
            <a:r>
              <a:rPr lang="pt-PT"/>
              <a:t>Subsistema Carros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F7ECCD3C-51B2-B3C8-710D-2F05EA916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457" y="1926655"/>
            <a:ext cx="7543183" cy="3962416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EFBBEB5-D688-E8B3-B2BC-A8F3A3F8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359CE5-0CB0-8F07-5401-A4AB8341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D068900-0282-0866-B755-07F26BB6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11</a:t>
            </a:fld>
            <a:endParaRPr lang="pt-PT" noProof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9D6A92-043D-03E1-3353-1E90EB2D044A}"/>
              </a:ext>
            </a:extLst>
          </p:cNvPr>
          <p:cNvSpPr txBox="1"/>
          <p:nvPr/>
        </p:nvSpPr>
        <p:spPr>
          <a:xfrm>
            <a:off x="4967236" y="5980980"/>
            <a:ext cx="5184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3 – Diagrama Classe Subsistema Carro</a:t>
            </a:r>
          </a:p>
        </p:txBody>
      </p:sp>
    </p:spTree>
    <p:extLst>
      <p:ext uri="{BB962C8B-B14F-4D97-AF65-F5344CB8AC3E}">
        <p14:creationId xmlns:p14="http://schemas.microsoft.com/office/powerpoint/2010/main" val="300910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B2747-6862-8356-FF00-4800C832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Subsistema campeonatos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92EBD24C-F52E-D535-2C31-9B31989A7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1588" y="2214212"/>
            <a:ext cx="7486526" cy="3983910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8A62692-B888-B19C-DD74-5564AF2E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B224F5-8843-1BE5-54A0-36E0326D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E0E33A-6559-CCF6-4B03-DE3139B7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12</a:t>
            </a:fld>
            <a:endParaRPr lang="pt-PT" noProof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47DC25-9184-8B5F-DF85-07C682389AF9}"/>
              </a:ext>
            </a:extLst>
          </p:cNvPr>
          <p:cNvSpPr txBox="1"/>
          <p:nvPr/>
        </p:nvSpPr>
        <p:spPr>
          <a:xfrm>
            <a:off x="536864" y="3881747"/>
            <a:ext cx="33745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•Entidades relevantes;</a:t>
            </a:r>
          </a:p>
          <a:p>
            <a:r>
              <a:rPr lang="pt-PT" dirty="0"/>
              <a:t>•Associação Campeonato-Registo.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A2A7F21-3497-36F5-281D-65A5DF04CAFF}"/>
              </a:ext>
            </a:extLst>
          </p:cNvPr>
          <p:cNvSpPr txBox="1"/>
          <p:nvPr/>
        </p:nvSpPr>
        <p:spPr>
          <a:xfrm>
            <a:off x="4925513" y="6166195"/>
            <a:ext cx="70812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4 – Diagrama de Classes Subsistema Campeonatos</a:t>
            </a:r>
          </a:p>
        </p:txBody>
      </p:sp>
    </p:spTree>
    <p:extLst>
      <p:ext uri="{BB962C8B-B14F-4D97-AF65-F5344CB8AC3E}">
        <p14:creationId xmlns:p14="http://schemas.microsoft.com/office/powerpoint/2010/main" val="343344179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AA6BC-A5A6-0C7C-9946-8644A994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44" y="301577"/>
            <a:ext cx="5558466" cy="635450"/>
          </a:xfrm>
        </p:spPr>
        <p:txBody>
          <a:bodyPr/>
          <a:lstStyle/>
          <a:p>
            <a:r>
              <a:rPr lang="pt-PT"/>
              <a:t>Diagrama de Componentes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BE615A-56CD-D27E-3D54-BA1E1662D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44" y="1083873"/>
            <a:ext cx="11050617" cy="5078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O diagrama de componentes auxilia na perceção da forma como se interligam as interfaces com as classes, bem como com a lógica de negócio e a base de dados.</a:t>
            </a:r>
            <a:endParaRPr lang="pt-PT" sz="1600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20F649C-D5A2-F4BC-FA47-28ECE133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364D540-0E04-0021-1B24-1AF92D2B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857C31-AC04-CE02-1A71-19BF4FC8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13</a:t>
            </a:fld>
            <a:endParaRPr lang="pt-PT" noProof="0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AAE7201C-10E6-5BEA-6DDD-C059CDF9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78" y="2260603"/>
            <a:ext cx="7083667" cy="38957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A2A94EA-0378-C649-669A-09FC539502FC}"/>
              </a:ext>
            </a:extLst>
          </p:cNvPr>
          <p:cNvSpPr txBox="1"/>
          <p:nvPr/>
        </p:nvSpPr>
        <p:spPr>
          <a:xfrm>
            <a:off x="5571931" y="6115169"/>
            <a:ext cx="4037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5 – Diagrama de Componentes</a:t>
            </a:r>
          </a:p>
        </p:txBody>
      </p:sp>
    </p:spTree>
    <p:extLst>
      <p:ext uri="{BB962C8B-B14F-4D97-AF65-F5344CB8AC3E}">
        <p14:creationId xmlns:p14="http://schemas.microsoft.com/office/powerpoint/2010/main" val="43268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362BB-3609-F949-7AAF-C71BE1575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671" y="389824"/>
            <a:ext cx="4958583" cy="1325563"/>
          </a:xfrm>
        </p:spPr>
        <p:txBody>
          <a:bodyPr/>
          <a:lstStyle/>
          <a:p>
            <a:r>
              <a:rPr lang="pt-PT"/>
              <a:t>Diagramas de sequência (2ªFase)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9DA31410-245A-C43E-9FCE-239DB8634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7359" y="322864"/>
            <a:ext cx="5625140" cy="4582018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45454DE-EE16-866C-7E48-EEC4E7BE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88A03A6-28DF-C81D-DE7B-7533E605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DDC86BD-A311-9CDF-7F0C-4D7D08F5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14</a:t>
            </a:fld>
            <a:endParaRPr lang="pt-PT" noProof="0"/>
          </a:p>
        </p:txBody>
      </p:sp>
      <p:pic>
        <p:nvPicPr>
          <p:cNvPr id="8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2836B49A-49C2-38CF-6B36-B1F3F3BD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9" y="2329190"/>
            <a:ext cx="5379326" cy="368420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6842D-3F9F-4F2D-D10E-755D01E758F8}"/>
              </a:ext>
            </a:extLst>
          </p:cNvPr>
          <p:cNvSpPr txBox="1"/>
          <p:nvPr/>
        </p:nvSpPr>
        <p:spPr>
          <a:xfrm>
            <a:off x="6529552" y="5021973"/>
            <a:ext cx="40727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• Possíveis Melhorias;</a:t>
            </a:r>
          </a:p>
          <a:p>
            <a:r>
              <a:rPr lang="pt-PT" dirty="0"/>
              <a:t>• Bastante simples face ao facto de ainda não termos uma ideia exata do produto final e ligações entre classes.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A5A5F0-A61D-7EEF-C51E-EC2D377099E7}"/>
              </a:ext>
            </a:extLst>
          </p:cNvPr>
          <p:cNvSpPr txBox="1"/>
          <p:nvPr/>
        </p:nvSpPr>
        <p:spPr>
          <a:xfrm>
            <a:off x="6478832" y="4532814"/>
            <a:ext cx="5387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6 – Diagrama de Sequência </a:t>
            </a:r>
            <a:r>
              <a:rPr lang="pt-PT" err="1"/>
              <a:t>getCampeonato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50434A-0DCE-3988-DBC8-104D01A1AFF3}"/>
              </a:ext>
            </a:extLst>
          </p:cNvPr>
          <p:cNvSpPr txBox="1"/>
          <p:nvPr/>
        </p:nvSpPr>
        <p:spPr>
          <a:xfrm>
            <a:off x="411024" y="5936157"/>
            <a:ext cx="54963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ea typeface="+mn-lt"/>
                <a:cs typeface="+mn-lt"/>
              </a:rPr>
              <a:t>Figura 7 – Diagrama de Sequência </a:t>
            </a:r>
            <a:r>
              <a:rPr lang="pt-PT" err="1">
                <a:ea typeface="+mn-lt"/>
                <a:cs typeface="+mn-lt"/>
              </a:rPr>
              <a:t>getCampeonatos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50433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138D3-DE03-A7C7-7F00-05F2B9A0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45" y="287199"/>
            <a:ext cx="5979128" cy="692960"/>
          </a:xfrm>
        </p:spPr>
        <p:txBody>
          <a:bodyPr>
            <a:normAutofit fontScale="90000"/>
          </a:bodyPr>
          <a:lstStyle/>
          <a:p>
            <a:r>
              <a:rPr lang="pt-PT"/>
              <a:t>Diagramas de Sequência(3ªFase)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906B5C-B909-3275-7558-8D8C14AEB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8" y="1127005"/>
            <a:ext cx="10935598" cy="51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600">
                <a:solidFill>
                  <a:schemeClr val="tx1"/>
                </a:solidFill>
              </a:rPr>
              <a:t>Após uma realização de operações na terceira fase escolhemos melhor os diagramas de sequência que foram realizados nesta fase. Estes diagramas são os seguintes:</a:t>
            </a:r>
            <a:endParaRPr lang="pt-PT">
              <a:solidFill>
                <a:schemeClr val="tx1"/>
              </a:solidFill>
            </a:endParaRP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Simular Corrida;</a:t>
            </a:r>
          </a:p>
          <a:p>
            <a:pPr marL="285750" indent="-285750" algn="just">
              <a:buChar char="•"/>
            </a:pP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Simular Campeonato;</a:t>
            </a:r>
          </a:p>
          <a:p>
            <a:pPr marL="285750" indent="-285750" algn="just">
              <a:buChar char="•"/>
            </a:pPr>
            <a:r>
              <a:rPr lang="pt-PT" sz="1600" err="1">
                <a:solidFill>
                  <a:schemeClr val="tx1"/>
                </a:solidFill>
                <a:ea typeface="+mn-lt"/>
                <a:cs typeface="+mn-lt"/>
              </a:rPr>
              <a:t>AddRegisto</a:t>
            </a: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 da classe </a:t>
            </a:r>
            <a:r>
              <a:rPr lang="pt-PT" sz="1600" err="1">
                <a:solidFill>
                  <a:schemeClr val="tx1"/>
                </a:solidFill>
                <a:ea typeface="+mn-lt"/>
                <a:cs typeface="+mn-lt"/>
              </a:rPr>
              <a:t>CampeonatoFacade</a:t>
            </a: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;</a:t>
            </a:r>
          </a:p>
          <a:p>
            <a:pPr marL="285750" indent="-285750" algn="just">
              <a:buChar char="•"/>
            </a:pPr>
            <a:r>
              <a:rPr lang="pt-PT" sz="1600" err="1">
                <a:solidFill>
                  <a:schemeClr val="tx1"/>
                </a:solidFill>
                <a:ea typeface="+mn-lt"/>
                <a:cs typeface="+mn-lt"/>
              </a:rPr>
              <a:t>AddRegisto</a:t>
            </a: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 da classe </a:t>
            </a:r>
            <a:r>
              <a:rPr lang="pt-PT" sz="1600" err="1">
                <a:solidFill>
                  <a:schemeClr val="tx1"/>
                </a:solidFill>
                <a:ea typeface="+mn-lt"/>
                <a:cs typeface="+mn-lt"/>
              </a:rPr>
              <a:t>LogicaNegocio</a:t>
            </a:r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pt-PT" sz="1600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B12F4C8-92E9-BAAE-C6DA-AC90FFF6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B3F3959-3FA2-049C-7655-BEA1888F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2C44F93-F17E-B10B-8864-019C1AE6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15</a:t>
            </a:fld>
            <a:endParaRPr lang="pt-PT" noProof="0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2C17E42B-98DD-0A59-8CB7-C10243DC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15" y="1851591"/>
            <a:ext cx="6251275" cy="1947118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3AB303B2-3161-A11C-AA16-156066D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0" y="4090960"/>
            <a:ext cx="6553200" cy="18390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4567DF-12EA-449E-0B2B-DF9414293216}"/>
              </a:ext>
            </a:extLst>
          </p:cNvPr>
          <p:cNvSpPr txBox="1"/>
          <p:nvPr/>
        </p:nvSpPr>
        <p:spPr>
          <a:xfrm>
            <a:off x="4911982" y="3795058"/>
            <a:ext cx="68306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ea typeface="+mn-lt"/>
                <a:cs typeface="+mn-lt"/>
              </a:rPr>
              <a:t>Figura 8 – Diagrama de Sequência </a:t>
            </a:r>
            <a:r>
              <a:rPr lang="pt-PT" err="1">
                <a:ea typeface="+mn-lt"/>
                <a:cs typeface="+mn-lt"/>
              </a:rPr>
              <a:t>AddRegisto</a:t>
            </a:r>
            <a:r>
              <a:rPr lang="pt-PT">
                <a:ea typeface="+mn-lt"/>
                <a:cs typeface="+mn-lt"/>
              </a:rPr>
              <a:t> da </a:t>
            </a:r>
            <a:r>
              <a:rPr lang="pt-PT" err="1">
                <a:ea typeface="+mn-lt"/>
                <a:cs typeface="+mn-lt"/>
              </a:rPr>
              <a:t>LogicaNegocio</a:t>
            </a:r>
            <a:endParaRPr lang="pt-PT" err="1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1A5481-0FB4-FD61-CD3A-48B5436DA338}"/>
              </a:ext>
            </a:extLst>
          </p:cNvPr>
          <p:cNvSpPr txBox="1"/>
          <p:nvPr/>
        </p:nvSpPr>
        <p:spPr>
          <a:xfrm>
            <a:off x="95566" y="5922906"/>
            <a:ext cx="7635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ea typeface="+mn-lt"/>
                <a:cs typeface="+mn-lt"/>
              </a:rPr>
              <a:t>Figura 9 – Diagrama de Sequência </a:t>
            </a:r>
            <a:r>
              <a:rPr lang="pt-PT" err="1">
                <a:ea typeface="+mn-lt"/>
                <a:cs typeface="+mn-lt"/>
              </a:rPr>
              <a:t>AddRegisto</a:t>
            </a:r>
            <a:r>
              <a:rPr lang="pt-PT">
                <a:ea typeface="+mn-lt"/>
                <a:cs typeface="+mn-lt"/>
              </a:rPr>
              <a:t> da </a:t>
            </a:r>
            <a:r>
              <a:rPr lang="pt-PT" err="1">
                <a:ea typeface="+mn-lt"/>
                <a:cs typeface="+mn-lt"/>
              </a:rPr>
              <a:t>CampeonatoFacade</a:t>
            </a:r>
            <a:endParaRPr lang="pt-PT" err="1"/>
          </a:p>
        </p:txBody>
      </p:sp>
    </p:spTree>
    <p:extLst>
      <p:ext uri="{BB962C8B-B14F-4D97-AF65-F5344CB8AC3E}">
        <p14:creationId xmlns:p14="http://schemas.microsoft.com/office/powerpoint/2010/main" val="114321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30568-BA85-0199-F096-CD4615DF4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9954" y="2571235"/>
            <a:ext cx="5070966" cy="1715531"/>
          </a:xfrm>
        </p:spPr>
        <p:txBody>
          <a:bodyPr/>
          <a:lstStyle/>
          <a:p>
            <a:r>
              <a:rPr lang="pt-PT"/>
              <a:t>3ª Fase do Trabalho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4316E6-6BDC-DD39-3C92-191EA49BFD26}"/>
              </a:ext>
            </a:extLst>
          </p:cNvPr>
          <p:cNvSpPr txBox="1"/>
          <p:nvPr/>
        </p:nvSpPr>
        <p:spPr>
          <a:xfrm>
            <a:off x="6843058" y="4108823"/>
            <a:ext cx="41387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/>
              <a:t>Melhorias à fase anterior;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Modelo Lógico da Base Dados;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Diagrama Máquina de Estado;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Estratégias de Implementação.</a:t>
            </a:r>
          </a:p>
        </p:txBody>
      </p:sp>
    </p:spTree>
    <p:extLst>
      <p:ext uri="{BB962C8B-B14F-4D97-AF65-F5344CB8AC3E}">
        <p14:creationId xmlns:p14="http://schemas.microsoft.com/office/powerpoint/2010/main" val="157673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C76A5-F0F7-E7F8-B592-9A3EED15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95" y="344709"/>
            <a:ext cx="10360503" cy="951752"/>
          </a:xfrm>
        </p:spPr>
        <p:txBody>
          <a:bodyPr/>
          <a:lstStyle/>
          <a:p>
            <a:r>
              <a:rPr lang="pt-PT"/>
              <a:t>Melhorias à fase anterior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A423EB-C18C-3CBF-5C1B-8A5C12330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895" y="1486439"/>
            <a:ext cx="10676806" cy="4690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800" dirty="0">
                <a:solidFill>
                  <a:schemeClr val="tx1"/>
                </a:solidFill>
              </a:rPr>
              <a:t>Após uma análise mais detalhada relativamente à fase anterior , o grupo </a:t>
            </a:r>
            <a:r>
              <a:rPr lang="pt-PT" sz="1800" dirty="0" err="1">
                <a:solidFill>
                  <a:schemeClr val="tx1"/>
                </a:solidFill>
              </a:rPr>
              <a:t>decicidiu</a:t>
            </a:r>
            <a:r>
              <a:rPr lang="pt-PT" sz="1800" dirty="0">
                <a:solidFill>
                  <a:schemeClr val="tx1"/>
                </a:solidFill>
              </a:rPr>
              <a:t>, que para além da implementação  , iria fazer algumas alterações nos diagramas anteriores , visto que já havia uma ideia mais concisa do trabalho e ligação entre classes.</a:t>
            </a:r>
          </a:p>
          <a:p>
            <a:pPr algn="just"/>
            <a:r>
              <a:rPr lang="pt-PT" sz="1800" dirty="0">
                <a:solidFill>
                  <a:schemeClr val="tx1"/>
                </a:solidFill>
              </a:rPr>
              <a:t>As mais importantes foram as adições dos </a:t>
            </a:r>
            <a:r>
              <a:rPr lang="pt-PT" sz="1800" dirty="0" err="1">
                <a:solidFill>
                  <a:schemeClr val="tx1"/>
                </a:solidFill>
              </a:rPr>
              <a:t>DAOs</a:t>
            </a:r>
            <a:r>
              <a:rPr lang="pt-PT" sz="1800" dirty="0">
                <a:solidFill>
                  <a:schemeClr val="tx1"/>
                </a:solidFill>
              </a:rPr>
              <a:t> aos diagramas de Classes e a reconstrução dos diagramas de sequências.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2A3D2FF-1E62-F585-017A-31854391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1B88427-BC21-CE99-CF54-2D4B648C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2941AAB-D245-D9CC-E47A-C429054D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8169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50C60-362D-30D8-B0A0-BA3462C4F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27" y="287199"/>
            <a:ext cx="5860391" cy="937375"/>
          </a:xfrm>
        </p:spPr>
        <p:txBody>
          <a:bodyPr/>
          <a:lstStyle/>
          <a:p>
            <a:r>
              <a:rPr lang="pt-PT"/>
              <a:t>Diagramas de Sequência</a:t>
            </a:r>
            <a:br>
              <a:rPr lang="pt-PT"/>
            </a:br>
            <a:endParaRPr lang="pt-PT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D5083835-F0E6-235D-D55A-21C222418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96" y="1664878"/>
            <a:ext cx="7920070" cy="4603661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3E756-12EF-EB63-3FB7-DB94C4D6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BDECF2-8138-DC62-2F22-BD9A5EB7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42C8B94-EC6C-84B3-26EF-472316B9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18</a:t>
            </a:fld>
            <a:endParaRPr lang="pt-PT" noProof="0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C77E0365-A00D-6F8F-2962-9C083EC7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10" y="-4153"/>
            <a:ext cx="5129841" cy="34301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FFFAC87-3FC3-6173-FB0B-4670DE3590FA}"/>
              </a:ext>
            </a:extLst>
          </p:cNvPr>
          <p:cNvSpPr txBox="1"/>
          <p:nvPr/>
        </p:nvSpPr>
        <p:spPr>
          <a:xfrm>
            <a:off x="742547" y="5980415"/>
            <a:ext cx="7635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ea typeface="+mn-lt"/>
                <a:cs typeface="+mn-lt"/>
              </a:rPr>
              <a:t>Figura 10 – Diagrama de Sequência Simular Corrida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9E6778-8277-FBFA-D9F5-0674A61A96E5}"/>
              </a:ext>
            </a:extLst>
          </p:cNvPr>
          <p:cNvSpPr txBox="1"/>
          <p:nvPr/>
        </p:nvSpPr>
        <p:spPr>
          <a:xfrm>
            <a:off x="6594131" y="3521886"/>
            <a:ext cx="7635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ea typeface="+mn-lt"/>
                <a:cs typeface="+mn-lt"/>
              </a:rPr>
              <a:t>Figura 11 – Diagrama de Sequência Simular Campeonato</a:t>
            </a:r>
          </a:p>
        </p:txBody>
      </p:sp>
    </p:spTree>
    <p:extLst>
      <p:ext uri="{BB962C8B-B14F-4D97-AF65-F5344CB8AC3E}">
        <p14:creationId xmlns:p14="http://schemas.microsoft.com/office/powerpoint/2010/main" val="333952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20F4F-8151-6828-AFED-2AC44412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Diagrama de classes alterações 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8336BEC-3E65-14C9-1538-9319F848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805" y="645758"/>
            <a:ext cx="8127726" cy="4442924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F95259-6090-C39F-3F08-5BDFFD21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0E14DB6-2DD0-EF6D-6808-D9B3F84AE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C2BC7A-7BF9-113D-0EAA-366E8D10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19</a:t>
            </a:fld>
            <a:endParaRPr lang="pt-PT" noProof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CE1DF0-BF9C-1C5F-4125-E043EF6B1763}"/>
              </a:ext>
            </a:extLst>
          </p:cNvPr>
          <p:cNvSpPr txBox="1"/>
          <p:nvPr/>
        </p:nvSpPr>
        <p:spPr>
          <a:xfrm>
            <a:off x="952500" y="3247258"/>
            <a:ext cx="22854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•Inserção de DAO´S</a:t>
            </a:r>
          </a:p>
          <a:p>
            <a:r>
              <a:rPr lang="pt-PT" dirty="0"/>
              <a:t>•Eliminação da associação que representava um </a:t>
            </a:r>
            <a:r>
              <a:rPr lang="pt-PT" dirty="0" err="1"/>
              <a:t>map</a:t>
            </a:r>
            <a:r>
              <a:rPr lang="pt-PT" dirty="0"/>
              <a:t> entre o </a:t>
            </a:r>
            <a:r>
              <a:rPr lang="pt-PT" dirty="0" err="1"/>
              <a:t>Facade</a:t>
            </a:r>
            <a:r>
              <a:rPr lang="pt-PT" dirty="0"/>
              <a:t> e a classe carro.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CC0DBD-EFA1-B90F-9E44-140A884BBD45}"/>
              </a:ext>
            </a:extLst>
          </p:cNvPr>
          <p:cNvSpPr txBox="1"/>
          <p:nvPr/>
        </p:nvSpPr>
        <p:spPr>
          <a:xfrm>
            <a:off x="5533027" y="5138354"/>
            <a:ext cx="6200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12 – Diagrama de Classes Carros (3ª Fase)</a:t>
            </a:r>
          </a:p>
        </p:txBody>
      </p:sp>
    </p:spTree>
    <p:extLst>
      <p:ext uri="{BB962C8B-B14F-4D97-AF65-F5344CB8AC3E}">
        <p14:creationId xmlns:p14="http://schemas.microsoft.com/office/powerpoint/2010/main" val="211827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pt-PT"/>
              <a:t>CONHEÇA A EQUIPA</a:t>
            </a:r>
          </a:p>
        </p:txBody>
      </p:sp>
      <p:pic>
        <p:nvPicPr>
          <p:cNvPr id="47" name="Marcador de Posição da Imagem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3385541" y="2880938"/>
            <a:ext cx="1306116" cy="1845511"/>
          </a:xfrm>
        </p:spPr>
      </p:pic>
      <p:pic>
        <p:nvPicPr>
          <p:cNvPr id="45" name="Marcador de Posição da Imagem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5393488" y="2880937"/>
            <a:ext cx="1845511" cy="1845511"/>
          </a:xfrm>
        </p:spPr>
      </p:pic>
      <p:pic>
        <p:nvPicPr>
          <p:cNvPr id="43" name="Marcador de Posição da Imagem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/>
        </p:blipFill>
        <p:spPr>
          <a:xfrm>
            <a:off x="7671132" y="2882139"/>
            <a:ext cx="1845511" cy="1843107"/>
          </a:xfrm>
        </p:spPr>
      </p:pic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284" y="5084524"/>
            <a:ext cx="2123743" cy="343061"/>
          </a:xfrm>
        </p:spPr>
        <p:txBody>
          <a:bodyPr rtlCol="0"/>
          <a:lstStyle/>
          <a:p>
            <a:pPr rtl="0"/>
            <a:r>
              <a:rPr lang="pt-PT"/>
              <a:t>Alexandre Martins​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970721" y="5084523"/>
            <a:ext cx="2135755" cy="343061"/>
          </a:xfrm>
        </p:spPr>
        <p:txBody>
          <a:bodyPr rtlCol="0"/>
          <a:lstStyle/>
          <a:p>
            <a:pPr rtl="0"/>
            <a:r>
              <a:rPr lang="pt-PT"/>
              <a:t>Bernardo Escudeiro​</a:t>
            </a:r>
          </a:p>
        </p:txBody>
      </p:sp>
      <p:sp>
        <p:nvSpPr>
          <p:cNvPr id="34" name="Marcador de Posição do Texto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126589" y="5095513"/>
            <a:ext cx="2123743" cy="343061"/>
          </a:xfrm>
        </p:spPr>
        <p:txBody>
          <a:bodyPr rtlCol="0"/>
          <a:lstStyle/>
          <a:p>
            <a:pPr rtl="0"/>
            <a:r>
              <a:rPr lang="pt-PT"/>
              <a:t>Eduardo Rocha​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58306" y="5084522"/>
            <a:ext cx="2123742" cy="343061"/>
          </a:xfrm>
        </p:spPr>
        <p:txBody>
          <a:bodyPr rtlCol="0"/>
          <a:lstStyle/>
          <a:p>
            <a:pPr rtl="0"/>
            <a:r>
              <a:rPr lang="pt-PT"/>
              <a:t>Guilherme Marques​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790022" y="5095512"/>
            <a:ext cx="1845511" cy="343061"/>
          </a:xfrm>
        </p:spPr>
        <p:txBody>
          <a:bodyPr rtlCol="0"/>
          <a:lstStyle/>
          <a:p>
            <a:pPr rtl="0"/>
            <a:r>
              <a:rPr lang="pt-PT" sz="1400"/>
              <a:t>Hugo Martins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Desenvolvimento de sistemas de software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/>
              <a:t>F1 Manager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</a:t>
            </a:fld>
            <a:endParaRPr lang="pt-PT"/>
          </a:p>
        </p:txBody>
      </p:sp>
      <p:pic>
        <p:nvPicPr>
          <p:cNvPr id="6" name="Marcador de Posição da Imagem 57">
            <a:extLst>
              <a:ext uri="{FF2B5EF4-FFF2-40B4-BE49-F238E27FC236}">
                <a16:creationId xmlns:a16="http://schemas.microsoft.com/office/drawing/2014/main" id="{7A521C8E-EA79-9CCC-F63A-53A12BB88A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237714" y="2880937"/>
            <a:ext cx="1267635" cy="1845511"/>
          </a:xfrm>
          <a:prstGeom prst="rect">
            <a:avLst/>
          </a:prstGeom>
        </p:spPr>
      </p:pic>
      <p:pic>
        <p:nvPicPr>
          <p:cNvPr id="16" name="Marcador de Posição da Imagem 15" descr="Uma imagem com pessoa, parede&#10;&#10;Descrição gerada automaticamente">
            <a:extLst>
              <a:ext uri="{FF2B5EF4-FFF2-40B4-BE49-F238E27FC236}">
                <a16:creationId xmlns:a16="http://schemas.microsoft.com/office/drawing/2014/main" id="{89FCDF76-EA62-870F-330C-04A55A427E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12468" b="12468"/>
          <a:stretch>
            <a:fillRect/>
          </a:stretch>
        </p:blipFill>
        <p:spPr>
          <a:xfrm>
            <a:off x="838200" y="2880937"/>
            <a:ext cx="1845511" cy="1845511"/>
          </a:xfr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2EC2B-F328-C270-9CEF-66D6FCA39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1" y="924100"/>
            <a:ext cx="3171825" cy="1325563"/>
          </a:xfrm>
        </p:spPr>
        <p:txBody>
          <a:bodyPr/>
          <a:lstStyle/>
          <a:p>
            <a:r>
              <a:rPr lang="pt-PT"/>
              <a:t>Modelo Lógico da Base de Dados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6366524F-21D9-B038-1E0A-BAE56AEA4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327" y="730815"/>
            <a:ext cx="7664996" cy="5653600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1562BBC-9F29-4284-D2C3-7D838317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49543D-ABE2-612C-4BA3-7A8F4B3D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40763E-B6F3-9F0C-C15B-6B09AD58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20</a:t>
            </a:fld>
            <a:endParaRPr lang="pt-PT" noProof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C0E4F9-846F-74D5-5010-33DF16B02E29}"/>
              </a:ext>
            </a:extLst>
          </p:cNvPr>
          <p:cNvSpPr txBox="1"/>
          <p:nvPr/>
        </p:nvSpPr>
        <p:spPr>
          <a:xfrm>
            <a:off x="6389184" y="6352536"/>
            <a:ext cx="47811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13 – Modelo Lógico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20270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DAA8D-0F51-2A7B-1FA7-B9815AA6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27" y="359086"/>
            <a:ext cx="6090428" cy="635450"/>
          </a:xfrm>
        </p:spPr>
        <p:txBody>
          <a:bodyPr/>
          <a:lstStyle/>
          <a:p>
            <a:r>
              <a:rPr lang="pt-PT">
                <a:ea typeface="+mj-lt"/>
                <a:cs typeface="+mj-lt"/>
              </a:rPr>
              <a:t>Diagrama Máquina de Estado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5EA1A0-02EB-5580-BDA6-585F44AE7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537" y="1098250"/>
            <a:ext cx="9900428" cy="49347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1600">
                <a:solidFill>
                  <a:schemeClr val="tx1"/>
                </a:solidFill>
                <a:ea typeface="+mn-lt"/>
                <a:cs typeface="+mn-lt"/>
              </a:rPr>
              <a:t>Nesta fase final, para complementar a modelação comportamental, adicionamos um novo diagrama de máquinas de estado</a:t>
            </a:r>
            <a:r>
              <a:rPr lang="pt-PT">
                <a:ea typeface="+mn-lt"/>
                <a:cs typeface="+mn-lt"/>
              </a:rPr>
              <a:t>.</a:t>
            </a:r>
            <a:endParaRPr lang="pt-PT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2211710-994A-24C3-BA5E-57C9CAB8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83F96C8-2F70-A5D6-0D81-17DBF935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DD29A85-DFCA-78BC-41FA-6B95ADD8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21</a:t>
            </a:fld>
            <a:endParaRPr lang="pt-PT" noProof="0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852A4738-9BDB-8052-0553-C52909D2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23" y="1384703"/>
            <a:ext cx="8996689" cy="47246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CD002EE-DF1B-A4AA-0980-83A5EC85A45B}"/>
              </a:ext>
            </a:extLst>
          </p:cNvPr>
          <p:cNvSpPr txBox="1"/>
          <p:nvPr/>
        </p:nvSpPr>
        <p:spPr>
          <a:xfrm>
            <a:off x="357421" y="6113332"/>
            <a:ext cx="47259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14 – Diagrama Máquina de Estado</a:t>
            </a:r>
          </a:p>
        </p:txBody>
      </p:sp>
    </p:spTree>
    <p:extLst>
      <p:ext uri="{BB962C8B-B14F-4D97-AF65-F5344CB8AC3E}">
        <p14:creationId xmlns:p14="http://schemas.microsoft.com/office/powerpoint/2010/main" val="105773447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D4C1D-37A8-B721-2C3F-A5C29574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50" y="330332"/>
            <a:ext cx="8822126" cy="721714"/>
          </a:xfrm>
        </p:spPr>
        <p:txBody>
          <a:bodyPr>
            <a:normAutofit/>
          </a:bodyPr>
          <a:lstStyle/>
          <a:p>
            <a:r>
              <a:rPr lang="pt-PT"/>
              <a:t>Estratégias UTILIZADAS NA IMPLEMENTAÇÃO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60B242-156C-7B27-46F2-E0C8848A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50" y="1170137"/>
            <a:ext cx="10648051" cy="497789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PT" sz="1800" dirty="0">
                <a:solidFill>
                  <a:schemeClr val="tx1"/>
                </a:solidFill>
              </a:rPr>
              <a:t>• Criação de Packages (</a:t>
            </a:r>
            <a:r>
              <a:rPr lang="pt-PT" sz="1800" dirty="0" err="1">
                <a:solidFill>
                  <a:schemeClr val="tx1"/>
                </a:solidFill>
              </a:rPr>
              <a:t>Users,Business,Campeonato,Circuito</a:t>
            </a:r>
            <a:r>
              <a:rPr lang="pt-PT" sz="1800" dirty="0">
                <a:solidFill>
                  <a:schemeClr val="tx1"/>
                </a:solidFill>
              </a:rPr>
              <a:t> </a:t>
            </a:r>
            <a:r>
              <a:rPr lang="pt-PT" sz="1800" dirty="0" err="1">
                <a:solidFill>
                  <a:schemeClr val="tx1"/>
                </a:solidFill>
              </a:rPr>
              <a:t>Users</a:t>
            </a:r>
            <a:r>
              <a:rPr lang="pt-PT" sz="1800" dirty="0">
                <a:solidFill>
                  <a:schemeClr val="tx1"/>
                </a:solidFill>
              </a:rPr>
              <a:t>) com as </a:t>
            </a:r>
            <a:r>
              <a:rPr lang="pt-PT" sz="1800" dirty="0" err="1">
                <a:solidFill>
                  <a:schemeClr val="tx1"/>
                </a:solidFill>
              </a:rPr>
              <a:t>facades</a:t>
            </a:r>
            <a:r>
              <a:rPr lang="pt-PT" sz="1800" dirty="0">
                <a:solidFill>
                  <a:schemeClr val="tx1"/>
                </a:solidFill>
              </a:rPr>
              <a:t> e as classes Respetiva.</a:t>
            </a:r>
          </a:p>
          <a:p>
            <a:pPr algn="just"/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• Package Data(Contem os diferentes </a:t>
            </a:r>
            <a:r>
              <a:rPr lang="pt-PT" sz="1800" dirty="0" err="1">
                <a:solidFill>
                  <a:schemeClr val="tx1"/>
                </a:solidFill>
                <a:ea typeface="+mn-lt"/>
                <a:cs typeface="+mn-lt"/>
              </a:rPr>
              <a:t>daos</a:t>
            </a:r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 e serve de elo de ligação entre o código e a Base de Dados</a:t>
            </a:r>
            <a:endParaRPr lang="pt-PT" sz="1800">
              <a:solidFill>
                <a:schemeClr val="tx1"/>
              </a:solidFill>
            </a:endParaRPr>
          </a:p>
          <a:p>
            <a:pPr algn="just"/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• Package Business que trata da interação entre a interface e as </a:t>
            </a:r>
            <a:r>
              <a:rPr lang="pt-PT" sz="1800" dirty="0" err="1">
                <a:solidFill>
                  <a:schemeClr val="tx1"/>
                </a:solidFill>
                <a:ea typeface="+mn-lt"/>
                <a:cs typeface="+mn-lt"/>
              </a:rPr>
              <a:t>facades</a:t>
            </a:r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 respetivas</a:t>
            </a:r>
            <a:endParaRPr lang="pt-PT" sz="1800">
              <a:solidFill>
                <a:schemeClr val="tx1"/>
              </a:solidFill>
            </a:endParaRPr>
          </a:p>
          <a:p>
            <a:pPr algn="just"/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•Para a simulação do campeonato , após a mesma ser realizada , o campeonato não pode voltar a ser simulado , pois é ativa uma </a:t>
            </a:r>
            <a:r>
              <a:rPr lang="pt-PT" sz="1800" dirty="0" err="1">
                <a:solidFill>
                  <a:schemeClr val="tx1"/>
                </a:solidFill>
                <a:ea typeface="+mn-lt"/>
                <a:cs typeface="+mn-lt"/>
              </a:rPr>
              <a:t>flag</a:t>
            </a:r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 que não o permite.</a:t>
            </a:r>
            <a:endParaRPr lang="pt-PT" sz="1800">
              <a:solidFill>
                <a:schemeClr val="tx1"/>
              </a:solidFill>
            </a:endParaRPr>
          </a:p>
          <a:p>
            <a:pPr algn="just"/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• A simulação assenta nas características quer do piloto , quer do carro , quer das condições atmosféricas , bem como no circuito e respetivos graus de dificuldade.</a:t>
            </a:r>
            <a:endParaRPr lang="pt-PT" sz="1800">
              <a:solidFill>
                <a:schemeClr val="tx1"/>
              </a:solidFill>
            </a:endParaRPr>
          </a:p>
          <a:p>
            <a:pPr algn="just"/>
            <a:r>
              <a:rPr lang="pt-PT" sz="1800" dirty="0">
                <a:solidFill>
                  <a:schemeClr val="tx1"/>
                </a:solidFill>
                <a:ea typeface="+mn-lt"/>
                <a:cs typeface="+mn-lt"/>
              </a:rPr>
              <a:t>• Por fim foi feita a interface principal, interface com a qual o cliente irá interagir. </a:t>
            </a:r>
            <a:endParaRPr lang="pt-PT" sz="1800" dirty="0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34079E9-FD58-E7FF-1D8C-3EDAAF4B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170063E-10E7-8DBB-C339-48276649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376419-5526-EC51-83FA-8110CBE0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7134471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61E7F-FB31-32EE-E8F1-C424B39EA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CONCLUSÃO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5240FE-DDE2-33D3-2D68-2E1F3A8558C6}"/>
              </a:ext>
            </a:extLst>
          </p:cNvPr>
          <p:cNvSpPr txBox="1"/>
          <p:nvPr/>
        </p:nvSpPr>
        <p:spPr>
          <a:xfrm>
            <a:off x="6989932" y="3965050"/>
            <a:ext cx="36495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/>
              <a:t>Análise Geral do Trabalho;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Comentário Final.</a:t>
            </a:r>
          </a:p>
        </p:txBody>
      </p:sp>
    </p:spTree>
    <p:extLst>
      <p:ext uri="{BB962C8B-B14F-4D97-AF65-F5344CB8AC3E}">
        <p14:creationId xmlns:p14="http://schemas.microsoft.com/office/powerpoint/2010/main" val="14078095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56949-61B7-4315-F5C7-C6180E26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54" y="315954"/>
            <a:ext cx="6363598" cy="692960"/>
          </a:xfrm>
        </p:spPr>
        <p:txBody>
          <a:bodyPr/>
          <a:lstStyle/>
          <a:p>
            <a:r>
              <a:rPr lang="pt-PT"/>
              <a:t>ANÁLISE geral DO trabalho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312846-E0FB-15C2-B02E-783075018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4" y="1141383"/>
            <a:ext cx="10719938" cy="50641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1800" dirty="0"/>
              <a:t>•Objetivos Cumpridos na íntegra;</a:t>
            </a:r>
          </a:p>
          <a:p>
            <a:r>
              <a:rPr lang="pt-PT" sz="1800" dirty="0">
                <a:ea typeface="+mn-lt"/>
                <a:cs typeface="+mn-lt"/>
              </a:rPr>
              <a:t>•Possíveis melhorias na segunda fase do projeto;</a:t>
            </a:r>
          </a:p>
          <a:p>
            <a:r>
              <a:rPr lang="pt-PT" sz="1800" dirty="0">
                <a:ea typeface="+mn-lt"/>
                <a:cs typeface="+mn-lt"/>
              </a:rPr>
              <a:t>•Possíveis melhorias no produto final ( utilização de </a:t>
            </a:r>
            <a:r>
              <a:rPr lang="pt-PT" sz="1800" dirty="0" err="1">
                <a:ea typeface="+mn-lt"/>
                <a:cs typeface="+mn-lt"/>
              </a:rPr>
              <a:t>handlers</a:t>
            </a:r>
            <a:r>
              <a:rPr lang="pt-PT" sz="1800" dirty="0">
                <a:ea typeface="+mn-lt"/>
                <a:cs typeface="+mn-lt"/>
              </a:rPr>
              <a:t>, simulação do campeonato mais refinada, Interface gráfica);</a:t>
            </a:r>
          </a:p>
          <a:p>
            <a:endParaRPr lang="pt-PT"/>
          </a:p>
          <a:p>
            <a:endParaRPr lang="pt-PT"/>
          </a:p>
          <a:p>
            <a:endParaRPr lang="pt-PT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9E7858-73D9-CD1E-D506-6AC57E32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C32D7F-0687-3F85-CC0C-113030F1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CFFD690-49E6-833E-5240-DC7F7B1B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24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1177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F67EB-DCF2-F4AC-9764-68420CC1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78" y="330331"/>
            <a:ext cx="4638315" cy="707337"/>
          </a:xfrm>
        </p:spPr>
        <p:txBody>
          <a:bodyPr/>
          <a:lstStyle/>
          <a:p>
            <a:r>
              <a:rPr lang="pt-PT"/>
              <a:t>COMENTÁRIO FINAL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58AB41-D972-19A6-E840-E06720A28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78" y="1040741"/>
            <a:ext cx="10274239" cy="5078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800">
                <a:solidFill>
                  <a:schemeClr val="tx1"/>
                </a:solidFill>
                <a:ea typeface="+mn-lt"/>
                <a:cs typeface="+mn-lt"/>
              </a:rPr>
              <a:t>Após a conclusão da componente prática da UC consideramos ainda que a mesma foi bastante importante para aprimorarmos os nossos conhecimentos relativamente à construção de múltiplos diagramas que nos auxiliam à realização de um qualquer projeto e  à transferência dos conhecimentos obtidos na modelação concetual para código Java. Desta maneira, foi-nos possível implementar os conceitos abordados nas aulas práticas e teóricas.</a:t>
            </a:r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0F35EAD-F459-7162-F24D-B9BA2BF9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F26BF61-420D-34AA-8CCB-286CE417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85F6B3B-9EE2-A47A-F451-5385D3D4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25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1425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3837A-7AEB-7B3F-2FF3-D234D5EA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3722459" cy="1325563"/>
          </a:xfrm>
        </p:spPr>
        <p:txBody>
          <a:bodyPr anchor="b">
            <a:normAutofit/>
          </a:bodyPr>
          <a:lstStyle/>
          <a:p>
            <a:r>
              <a:rPr lang="pt-PT" sz="4800"/>
              <a:t>F1manager</a:t>
            </a:r>
            <a:br>
              <a:rPr lang="pt-PT"/>
            </a:br>
            <a:endParaRPr lang="pt-PT" sz="1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pt-PT" sz="1900"/>
              <a:t>Universidade do Minho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D3658E-9C86-0F1B-E31B-5414F1BE8B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pt-PT" sz="1900"/>
              <a:t>Desenvolvimento de sistemas de software</a:t>
            </a:r>
            <a:endParaRPr lang="en-US" sz="190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AAC8567-5FB9-C9B3-2929-A32AC2B5FB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/>
              <a:t>16 de Janeiro 2023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2EC067-444E-A9B1-403D-B1E59BAD99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1834086"/>
          </a:xfrm>
        </p:spPr>
        <p:txBody>
          <a:bodyPr>
            <a:normAutofit/>
          </a:bodyPr>
          <a:lstStyle/>
          <a:p>
            <a:r>
              <a:rPr lang="en-US"/>
              <a:t>Alexandre Martins</a:t>
            </a:r>
          </a:p>
          <a:p>
            <a:r>
              <a:rPr lang="en-US"/>
              <a:t>Bernardo Escudeiro</a:t>
            </a:r>
          </a:p>
          <a:p>
            <a:r>
              <a:rPr lang="en-US"/>
              <a:t>Eduardo Rocha</a:t>
            </a:r>
          </a:p>
          <a:p>
            <a:r>
              <a:rPr lang="en-US"/>
              <a:t>Guilherme Marques</a:t>
            </a:r>
          </a:p>
          <a:p>
            <a:r>
              <a:rPr lang="en-US"/>
              <a:t>Hugo Martins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4" name="Date Placeholder 10">
            <a:extLst>
              <a:ext uri="{FF2B5EF4-FFF2-40B4-BE49-F238E27FC236}">
                <a16:creationId xmlns:a16="http://schemas.microsoft.com/office/drawing/2014/main" id="{423F2B35-A77B-CC3A-BE17-B30D1836209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030046" y="6356350"/>
            <a:ext cx="18371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noProof="0"/>
              <a:t>Desenvolvimento de sistemas de software</a:t>
            </a:r>
          </a:p>
        </p:txBody>
      </p:sp>
      <p:sp>
        <p:nvSpPr>
          <p:cNvPr id="26" name="Footer Placeholder 11">
            <a:extLst>
              <a:ext uri="{FF2B5EF4-FFF2-40B4-BE49-F238E27FC236}">
                <a16:creationId xmlns:a16="http://schemas.microsoft.com/office/drawing/2014/main" id="{81C6EB3A-CD89-12D2-171B-FA1681335B4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/>
              <a:t>F1 Manager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081A5D9A-FB23-E66C-BE30-661E03050D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PT" noProof="0" smtClean="0"/>
              <a:pPr rtl="0">
                <a:spcAft>
                  <a:spcPts val="600"/>
                </a:spcAft>
              </a:pPr>
              <a:t>26</a:t>
            </a:fld>
            <a:endParaRPr lang="pt-PT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6806A-0183-1484-B33F-AA236639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" y="442582"/>
            <a:ext cx="1871662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2385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EE7AE-0229-3E44-085B-9F26F8AD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99020"/>
            <a:ext cx="5111750" cy="1204912"/>
          </a:xfrm>
        </p:spPr>
        <p:txBody>
          <a:bodyPr/>
          <a:lstStyle/>
          <a:p>
            <a:r>
              <a:rPr lang="pt-PT"/>
              <a:t>índice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2548C84-F7A3-66C8-AA79-FF6FE9BD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603932"/>
            <a:ext cx="5111750" cy="35824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554AE54-B352-9C46-5E61-111522FD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4B11BC-5A97-2885-FC32-2AEC91971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F214958-41C9-7DE6-FB4F-31E66693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3</a:t>
            </a:fld>
            <a:endParaRPr lang="pt-PT" noProof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5CC41D-5856-CEE6-AC93-3B12FB72B667}"/>
              </a:ext>
            </a:extLst>
          </p:cNvPr>
          <p:cNvSpPr txBox="1"/>
          <p:nvPr/>
        </p:nvSpPr>
        <p:spPr>
          <a:xfrm>
            <a:off x="1360774" y="1601525"/>
            <a:ext cx="973262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pt-PT"/>
              <a:t>Introdução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1ª Fase do Trabalho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Modelação de Domínio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Use Cases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Diagrama de Use Case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2ª Fase do Trabalho</a:t>
            </a:r>
          </a:p>
          <a:p>
            <a:pPr marL="800100" lvl="1" indent="-342900">
              <a:buFont typeface="Courier New"/>
              <a:buChar char="o"/>
            </a:pPr>
            <a:r>
              <a:rPr lang="pt-PT"/>
              <a:t>Diagrama de Classes</a:t>
            </a:r>
          </a:p>
          <a:p>
            <a:pPr marL="800100" lvl="1" indent="-342900">
              <a:buFont typeface="Courier New"/>
              <a:buChar char="o"/>
            </a:pPr>
            <a:r>
              <a:rPr lang="pt-PT"/>
              <a:t>Diagrama de Componentes</a:t>
            </a:r>
          </a:p>
          <a:p>
            <a:pPr marL="800100" lvl="1" indent="-342900">
              <a:buFont typeface="Courier New"/>
              <a:buChar char="o"/>
            </a:pPr>
            <a:r>
              <a:rPr lang="pt-PT"/>
              <a:t>Diagrama de Sequência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3ª Fase do Trabalho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Melhorias À Fase Anterior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Diagrama Máquina de Estado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Estratégias Utilizadas na Implementação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Conclusão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Análise Geral do Trabalho</a:t>
            </a:r>
          </a:p>
          <a:p>
            <a:pPr marL="742950" lvl="1" indent="-285750">
              <a:buFont typeface="Courier New"/>
              <a:buChar char="o"/>
            </a:pPr>
            <a:r>
              <a:rPr lang="pt-PT"/>
              <a:t>Comentário Final</a:t>
            </a:r>
          </a:p>
        </p:txBody>
      </p:sp>
    </p:spTree>
    <p:extLst>
      <p:ext uri="{BB962C8B-B14F-4D97-AF65-F5344CB8AC3E}">
        <p14:creationId xmlns:p14="http://schemas.microsoft.com/office/powerpoint/2010/main" val="13481837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73" y="541538"/>
            <a:ext cx="3171825" cy="534963"/>
          </a:xfrm>
        </p:spPr>
        <p:txBody>
          <a:bodyPr rtlCol="0"/>
          <a:lstStyle/>
          <a:p>
            <a:pPr rtl="0"/>
            <a:r>
              <a:rPr lang="pt-PT"/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973" y="1281806"/>
            <a:ext cx="10402335" cy="4772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1800">
                <a:solidFill>
                  <a:schemeClr val="tx1"/>
                </a:solidFill>
                <a:ea typeface="+mn-lt"/>
                <a:cs typeface="+mn-lt"/>
              </a:rPr>
              <a:t>Este trabalho tem como objetivo a implementação do F1 Manager, uma aplicação para realizar a simulação de corridas. O desafio proposto aos jogadores é, então, a escolha de uma combinação (configuração de carro e combinação com o piloto) que se adeque o melhor possível à pista e as condições climatéricas. Quanto melhor a combinação feita, maiores são as hipóteses de ganhar. Vamos também possibilitar a criação de campeonatos, circuitos, pilotos e carros (baseados nas combinações possíveis).</a:t>
            </a:r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3973" y="6356349"/>
            <a:ext cx="1734641" cy="365127"/>
          </a:xfrm>
        </p:spPr>
        <p:txBody>
          <a:bodyPr rtlCol="0"/>
          <a:lstStyle/>
          <a:p>
            <a:pPr rtl="0"/>
            <a:r>
              <a:rPr lang="pt-PT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8614" y="6356349"/>
            <a:ext cx="2482842" cy="365125"/>
          </a:xfrm>
        </p:spPr>
        <p:txBody>
          <a:bodyPr rtlCol="0"/>
          <a:lstStyle/>
          <a:p>
            <a:pPr rtl="0"/>
            <a:r>
              <a:rPr lang="pt-PT"/>
              <a:t>F1 Manager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DDA01-2DBA-E273-A008-DEC6A0AF5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2838" y="819624"/>
            <a:ext cx="5536642" cy="2744725"/>
          </a:xfrm>
        </p:spPr>
        <p:txBody>
          <a:bodyPr/>
          <a:lstStyle/>
          <a:p>
            <a:r>
              <a:rPr lang="pt-PT"/>
              <a:t>1ª Fase do trabalho </a:t>
            </a:r>
            <a:br>
              <a:rPr lang="pt-PT"/>
            </a:br>
            <a:br>
              <a:rPr lang="pt-PT"/>
            </a:br>
            <a:r>
              <a:rPr lang="pt-PT">
                <a:ea typeface="+mj-lt"/>
                <a:cs typeface="+mj-lt"/>
              </a:rPr>
              <a:t>Modelo de domínio e análise de requisitos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652BA5-09F8-DFED-E437-27074AC8743A}"/>
              </a:ext>
            </a:extLst>
          </p:cNvPr>
          <p:cNvSpPr txBox="1"/>
          <p:nvPr/>
        </p:nvSpPr>
        <p:spPr>
          <a:xfrm>
            <a:off x="6783294" y="4183529"/>
            <a:ext cx="38847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/>
              <a:t>Modelação de Domínio;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Use Cases;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Diagrama de Use Cases.</a:t>
            </a:r>
          </a:p>
        </p:txBody>
      </p:sp>
    </p:spTree>
    <p:extLst>
      <p:ext uri="{BB962C8B-B14F-4D97-AF65-F5344CB8AC3E}">
        <p14:creationId xmlns:p14="http://schemas.microsoft.com/office/powerpoint/2010/main" val="59354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706A4-A5DE-712E-299E-A9179274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7" y="416596"/>
            <a:ext cx="4897107" cy="635450"/>
          </a:xfrm>
        </p:spPr>
        <p:txBody>
          <a:bodyPr/>
          <a:lstStyle/>
          <a:p>
            <a:r>
              <a:rPr lang="pt-PT"/>
              <a:t>Modelação de Domínio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031417-761F-EDFD-6690-B119B18A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58" y="1198892"/>
            <a:ext cx="11122504" cy="51504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 sz="2000" b="1"/>
              <a:t>Entidades do Projeto:</a:t>
            </a:r>
          </a:p>
          <a:p>
            <a:pPr marL="342900" indent="-342900">
              <a:buChar char="•"/>
            </a:pPr>
            <a:r>
              <a:rPr lang="pt-PT" sz="1800"/>
              <a:t>Campeonato;</a:t>
            </a:r>
            <a:endParaRPr lang="pt-PT" sz="2000" b="1"/>
          </a:p>
          <a:p>
            <a:pPr marL="342900" indent="-342900">
              <a:buChar char="•"/>
            </a:pPr>
            <a:r>
              <a:rPr lang="pt-PT" sz="1800"/>
              <a:t>Piloto;</a:t>
            </a:r>
          </a:p>
          <a:p>
            <a:pPr marL="342900" indent="-342900">
              <a:buChar char="•"/>
            </a:pPr>
            <a:r>
              <a:rPr lang="pt-PT" sz="1800"/>
              <a:t>Carro;</a:t>
            </a:r>
          </a:p>
          <a:p>
            <a:pPr marL="342900" indent="-342900">
              <a:buChar char="•"/>
            </a:pPr>
            <a:r>
              <a:rPr lang="pt-PT" sz="1800"/>
              <a:t>Circuito;</a:t>
            </a:r>
          </a:p>
          <a:p>
            <a:pPr marL="342900" indent="-342900">
              <a:buChar char="•"/>
            </a:pPr>
            <a:r>
              <a:rPr lang="pt-PT" sz="1800"/>
              <a:t>Jogador e Administrador.</a:t>
            </a:r>
          </a:p>
          <a:p>
            <a:pPr marL="342900" indent="-342900">
              <a:buChar char="•"/>
            </a:pPr>
            <a:endParaRPr lang="pt-PT" sz="1800"/>
          </a:p>
          <a:p>
            <a:endParaRPr lang="pt-PT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882D731-8765-36C9-ED5C-A97E3500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636B75-423F-52A6-1677-0DC38BE4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74E454B-6D17-D6F3-70F6-C980A2DC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6</a:t>
            </a:fld>
            <a:endParaRPr lang="pt-PT" noProof="0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D34D7C08-9C69-1A93-7F6D-324EC53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53" y="2520668"/>
            <a:ext cx="8379123" cy="38294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886862-76D2-8902-9C50-A78FD93D9BEF}"/>
              </a:ext>
            </a:extLst>
          </p:cNvPr>
          <p:cNvSpPr txBox="1"/>
          <p:nvPr/>
        </p:nvSpPr>
        <p:spPr>
          <a:xfrm>
            <a:off x="7161333" y="6441339"/>
            <a:ext cx="34562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1 – Modelo de Domínio</a:t>
            </a:r>
          </a:p>
        </p:txBody>
      </p:sp>
    </p:spTree>
    <p:extLst>
      <p:ext uri="{BB962C8B-B14F-4D97-AF65-F5344CB8AC3E}">
        <p14:creationId xmlns:p14="http://schemas.microsoft.com/office/powerpoint/2010/main" val="139916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B63AA-EB8A-3D32-6E8D-D0250709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90" y="359086"/>
            <a:ext cx="3171825" cy="635450"/>
          </a:xfrm>
        </p:spPr>
        <p:txBody>
          <a:bodyPr/>
          <a:lstStyle/>
          <a:p>
            <a:r>
              <a:rPr lang="pt-PT"/>
              <a:t>Use Cases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5415499-3792-0C62-23AC-3B113B8A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45B207-1DED-D52D-8261-C21825BC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49F3461-6714-3A99-423D-5D2CCCF9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7</a:t>
            </a:fld>
            <a:endParaRPr lang="pt-PT" noProof="0"/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05AE1BCA-1273-0068-2602-BA7618C44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90" y="997609"/>
            <a:ext cx="6636768" cy="535170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Use Case 5 : "Configurar campeonato"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Descrição: Jogador configura um campeonato para jogar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Cenário: 5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Pré-Condição: Existência de campeonatos, de carros e de pilotos.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Pós-Condição: Campeonato configurado pelo utilizador para jogar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Fluxo Normal: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1. Sistema apresenta a lista de campeonatos e pede ao jogador que escolha um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2. Jogador escolhe um campeonato da lista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3. Jogador analisa os circuitos que compõem o campeonato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4. Jogador escolhe um carro de uma dada categoria com base na análise realizada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5. Jogador analisa o desempenho dos pilotos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6. Jogador escolhe o piloto com base na análise</a:t>
            </a:r>
            <a:endParaRPr lang="pt-PT">
              <a:solidFill>
                <a:schemeClr val="tx1"/>
              </a:solidFill>
            </a:endParaRPr>
          </a:p>
          <a:p>
            <a:pPr algn="just"/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7. Outros utilizadores podem juntar-se ao campeonato configurado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C12267-713F-AC0A-E53A-A8F7C4DD4D5D}"/>
              </a:ext>
            </a:extLst>
          </p:cNvPr>
          <p:cNvSpPr txBox="1"/>
          <p:nvPr/>
        </p:nvSpPr>
        <p:spPr>
          <a:xfrm>
            <a:off x="7139626" y="988654"/>
            <a:ext cx="4911124" cy="36697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PT" sz="1600">
                <a:ea typeface="+mn-lt"/>
                <a:cs typeface="+mn-lt"/>
              </a:rPr>
              <a:t>Fluxo Alternativo 1 [Jogador não gosta das pistas no campeonato escolhido] (passo 3):</a:t>
            </a:r>
            <a:endParaRPr lang="pt-PT"/>
          </a:p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PT" sz="1600">
                <a:ea typeface="+mn-lt"/>
                <a:cs typeface="+mn-lt"/>
              </a:rPr>
              <a:t>3.1 Jogador cancela o ação</a:t>
            </a:r>
          </a:p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PT" sz="1600">
                <a:ea typeface="+mn-lt"/>
                <a:cs typeface="+mn-lt"/>
              </a:rPr>
              <a:t>3.2 Sistema mostra a lista de campeonatos ao jogador e pede que escolha outro</a:t>
            </a:r>
          </a:p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PT" sz="1600">
                <a:ea typeface="+mn-lt"/>
                <a:cs typeface="+mn-lt"/>
              </a:rPr>
              <a:t>3.3 Jogador escolhe outro campeonato</a:t>
            </a:r>
          </a:p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PT" sz="1600">
                <a:ea typeface="+mn-lt"/>
                <a:cs typeface="+mn-lt"/>
              </a:rPr>
              <a:t>3.4 Jogador analisa os circuitos que compõem o campeonato</a:t>
            </a:r>
          </a:p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PT" sz="1600">
                <a:ea typeface="+mn-lt"/>
                <a:cs typeface="+mn-lt"/>
              </a:rPr>
              <a:t>3.5 Regressa a 4</a:t>
            </a:r>
          </a:p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88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68AC7-666F-6D3D-8343-36E16D60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86" y="301576"/>
            <a:ext cx="5155900" cy="807979"/>
          </a:xfrm>
        </p:spPr>
        <p:txBody>
          <a:bodyPr/>
          <a:lstStyle/>
          <a:p>
            <a:r>
              <a:rPr lang="pt-PT"/>
              <a:t>Diagrama de Use Case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7B9375-A926-0622-E7CC-11E30CC6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Desenvolvimento de sistemas de software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982A6F5-C439-2DBC-FBE9-F8EAFDA9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F1 Manager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C601CA1-9435-F1FD-1387-62A20EE2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8</a:t>
            </a:fld>
            <a:endParaRPr lang="pt-PT" noProof="0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45DC2AD8-3C28-F73A-498C-DA316F8F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39" y="1312040"/>
            <a:ext cx="6222520" cy="479463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FC3714B-5EC0-0C84-53AC-840EE406FBBC}"/>
              </a:ext>
            </a:extLst>
          </p:cNvPr>
          <p:cNvSpPr txBox="1"/>
          <p:nvPr/>
        </p:nvSpPr>
        <p:spPr>
          <a:xfrm>
            <a:off x="4195933" y="5981826"/>
            <a:ext cx="38193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2 – Diagrama de Use Case</a:t>
            </a:r>
          </a:p>
        </p:txBody>
      </p:sp>
    </p:spTree>
    <p:extLst>
      <p:ext uri="{BB962C8B-B14F-4D97-AF65-F5344CB8AC3E}">
        <p14:creationId xmlns:p14="http://schemas.microsoft.com/office/powerpoint/2010/main" val="2085615444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F6947-1D58-BEA3-CC24-6C6BEDC3E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7876" y="255547"/>
            <a:ext cx="5417329" cy="3239530"/>
          </a:xfrm>
        </p:spPr>
        <p:txBody>
          <a:bodyPr/>
          <a:lstStyle/>
          <a:p>
            <a:r>
              <a:rPr lang="pt-PT"/>
              <a:t>2ª Fase do Trabalho</a:t>
            </a:r>
            <a:br>
              <a:rPr lang="pt-PT"/>
            </a:br>
            <a:br>
              <a:rPr lang="pt-PT"/>
            </a:br>
            <a:r>
              <a:rPr lang="pt-PT">
                <a:ea typeface="+mj-lt"/>
                <a:cs typeface="+mj-lt"/>
              </a:rPr>
              <a:t>Modelação conceptual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78BEA2-01F1-C8BC-EFAC-BCD48E8D4C94}"/>
              </a:ext>
            </a:extLst>
          </p:cNvPr>
          <p:cNvSpPr txBox="1"/>
          <p:nvPr/>
        </p:nvSpPr>
        <p:spPr>
          <a:xfrm>
            <a:off x="6469529" y="3944470"/>
            <a:ext cx="40042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/>
              <a:t>Diagramas de Classes;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Diagrama de Componentes;</a:t>
            </a:r>
          </a:p>
          <a:p>
            <a:pPr marL="285750" indent="-285750">
              <a:buFont typeface="Arial"/>
              <a:buChar char="•"/>
            </a:pPr>
            <a:r>
              <a:rPr lang="pt-PT"/>
              <a:t>Diagramas de Sequência.</a:t>
            </a:r>
          </a:p>
        </p:txBody>
      </p:sp>
    </p:spTree>
    <p:extLst>
      <p:ext uri="{BB962C8B-B14F-4D97-AF65-F5344CB8AC3E}">
        <p14:creationId xmlns:p14="http://schemas.microsoft.com/office/powerpoint/2010/main" val="22474463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Monolinh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2_TF56180624_Win32" id="{A4F8BCF8-CFD5-41FF-AB68-349CC21900AC}" vid="{8AF3310A-41AA-47B8-AFFD-D5691737DEB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Befeira-grupo18</Template>
  <Application>Microsoft Office PowerPoint</Application>
  <PresentationFormat>Ecrã Panorâmico</PresentationFormat>
  <Slides>26</Slides>
  <Notes>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27" baseType="lpstr">
      <vt:lpstr>Monolinha</vt:lpstr>
      <vt:lpstr>F1manager </vt:lpstr>
      <vt:lpstr>CONHEÇA A EQUIPA</vt:lpstr>
      <vt:lpstr>índice</vt:lpstr>
      <vt:lpstr>Introdução</vt:lpstr>
      <vt:lpstr>1ª Fase do trabalho   Modelo de domínio e análise de requisitos</vt:lpstr>
      <vt:lpstr>Modelação de Domínio</vt:lpstr>
      <vt:lpstr>Use Cases</vt:lpstr>
      <vt:lpstr>Diagrama de Use Case</vt:lpstr>
      <vt:lpstr>2ª Fase do Trabalho  Modelação conceptual</vt:lpstr>
      <vt:lpstr>Diagrama de Classes</vt:lpstr>
      <vt:lpstr>Subsistema Carros</vt:lpstr>
      <vt:lpstr>Subsistema campeonatos</vt:lpstr>
      <vt:lpstr>Diagrama de Componentes</vt:lpstr>
      <vt:lpstr>Diagramas de sequência (2ªFase)</vt:lpstr>
      <vt:lpstr>Diagramas de Sequência(3ªFase)</vt:lpstr>
      <vt:lpstr>3ª Fase do Trabalho</vt:lpstr>
      <vt:lpstr>Melhorias à fase anterior</vt:lpstr>
      <vt:lpstr>Diagramas de Sequência </vt:lpstr>
      <vt:lpstr>Diagrama de classes alterações </vt:lpstr>
      <vt:lpstr>Modelo Lógico da Base de Dados</vt:lpstr>
      <vt:lpstr>Diagrama Máquina de Estado</vt:lpstr>
      <vt:lpstr>Estratégias UTILIZADAS NA IMPLEMENTAÇÃO</vt:lpstr>
      <vt:lpstr>CONCLUSÃO</vt:lpstr>
      <vt:lpstr>ANÁLISE geral DO trabalho</vt:lpstr>
      <vt:lpstr>COMENTÁRIO FINAL</vt:lpstr>
      <vt:lpstr>F1manager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F1manager </dc:title>
  <dc:creator>Alexandre Martins</dc:creator>
  <cp:revision>64</cp:revision>
  <dcterms:created xsi:type="dcterms:W3CDTF">2023-01-15T17:19:25Z</dcterms:created>
  <dcterms:modified xsi:type="dcterms:W3CDTF">2023-01-16T13:25:09Z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